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6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0" r:id="rId17"/>
    <p:sldId id="279" r:id="rId18"/>
    <p:sldId id="261" r:id="rId19"/>
    <p:sldId id="265" r:id="rId20"/>
    <p:sldId id="263" r:id="rId21"/>
    <p:sldId id="277" r:id="rId22"/>
    <p:sldId id="281" r:id="rId23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8" d="100"/>
          <a:sy n="98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4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8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2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9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1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6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14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4004" r:id="rId6"/>
    <p:sldLayoutId id="2147483999" r:id="rId7"/>
    <p:sldLayoutId id="2147484000" r:id="rId8"/>
    <p:sldLayoutId id="2147484001" r:id="rId9"/>
    <p:sldLayoutId id="2147484003" r:id="rId10"/>
    <p:sldLayoutId id="21474840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tmos11090964" TargetMode="External"/><Relationship Id="rId2" Type="http://schemas.openxmlformats.org/officeDocument/2006/relationships/hyperlink" Target="https://www.stats.gov.sa/en/100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ource.kapsarc.org/explore/dataset/total-rain-fall-in-mm-observed-by-pme-met-station-2009/information/?disjunctive.reg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vincentsrcchurch.org/single-post/2019/06/20/Thank-you---Summer-fete-2019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ain droplets over a colourful umbrella">
            <a:extLst>
              <a:ext uri="{FF2B5EF4-FFF2-40B4-BE49-F238E27FC236}">
                <a16:creationId xmlns:a16="http://schemas.microsoft.com/office/drawing/2014/main" id="{7629D53D-F379-45D1-B3B7-B722F7333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355" b="133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3D37D-9C52-0545-8758-8D6868DD0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SA" sz="4800" cap="none" dirty="0">
                <a:solidFill>
                  <a:schemeClr val="tx1"/>
                </a:solidFill>
              </a:rPr>
              <a:t>Rainfall Analysis and Prediction In KSA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EF5C1-B1C9-134A-9F77-98EDB6281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2910" y="2689411"/>
            <a:ext cx="10225530" cy="590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A" sz="1100" dirty="0">
                <a:solidFill>
                  <a:schemeClr val="tx1"/>
                </a:solidFill>
              </a:rPr>
              <a:t>Mohannad AlMeshari</a:t>
            </a:r>
          </a:p>
          <a:p>
            <a:pPr>
              <a:lnSpc>
                <a:spcPct val="90000"/>
              </a:lnSpc>
            </a:pPr>
            <a:r>
              <a:rPr lang="en-SA" sz="1100" cap="none" dirty="0">
                <a:solidFill>
                  <a:schemeClr val="tx1"/>
                </a:solidFill>
              </a:rPr>
              <a:t>Misk DSI - Course Project</a:t>
            </a:r>
          </a:p>
          <a:p>
            <a:pPr>
              <a:lnSpc>
                <a:spcPct val="90000"/>
              </a:lnSpc>
            </a:pPr>
            <a:endParaRPr lang="en-SA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0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B425-B7E1-7A4B-8FBB-AA2B39E2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Cycles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961D6B-EB89-B94B-8680-FCB4B411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18138" y="1731695"/>
            <a:ext cx="5470525" cy="33946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39D37-278F-A04F-B710-6DC6FBDAD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SA" sz="2000" dirty="0"/>
              <a:t>Occurrs when series foollows an up-and-down pattern that is not seasonal.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SA" sz="2000" dirty="0"/>
              <a:t>ore difficult to detect that seaasonality.</a:t>
            </a:r>
          </a:p>
        </p:txBody>
      </p:sp>
    </p:spTree>
    <p:extLst>
      <p:ext uri="{BB962C8B-B14F-4D97-AF65-F5344CB8AC3E}">
        <p14:creationId xmlns:p14="http://schemas.microsoft.com/office/powerpoint/2010/main" val="420775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B425-B7E1-7A4B-8FBB-AA2B39E2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Random Variation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961D6B-EB89-B94B-8680-FCB4B411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18138" y="1651219"/>
            <a:ext cx="5470525" cy="35555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39D37-278F-A04F-B710-6DC6FBDAD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359300" cy="300139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Fluctuations that are unforeseen, uncontrollable, unpredictable.</a:t>
            </a:r>
            <a:endParaRPr lang="en-SA" sz="2800" dirty="0"/>
          </a:p>
        </p:txBody>
      </p:sp>
    </p:spTree>
    <p:extLst>
      <p:ext uri="{BB962C8B-B14F-4D97-AF65-F5344CB8AC3E}">
        <p14:creationId xmlns:p14="http://schemas.microsoft.com/office/powerpoint/2010/main" val="185425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B425-B7E1-7A4B-8FBB-AA2B39E2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Irregularities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961D6B-EB89-B94B-8680-FCB4B411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10087" y="1731695"/>
            <a:ext cx="5086627" cy="33946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39D37-278F-A04F-B710-6DC6FBDAD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 strange jumps or drops in time series.</a:t>
            </a:r>
          </a:p>
          <a:p>
            <a:pPr algn="l"/>
            <a:endParaRPr lang="en-US" sz="2000" dirty="0"/>
          </a:p>
          <a:p>
            <a:pPr algn="l"/>
            <a:endParaRPr lang="en-SA" sz="2000" dirty="0"/>
          </a:p>
        </p:txBody>
      </p:sp>
    </p:spTree>
    <p:extLst>
      <p:ext uri="{BB962C8B-B14F-4D97-AF65-F5344CB8AC3E}">
        <p14:creationId xmlns:p14="http://schemas.microsoft.com/office/powerpoint/2010/main" val="321898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2CA748-6F7C-7C49-8962-B5F8E32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Dataset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F803B7C6-7621-FF40-B3CA-E2D7C3AAB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105381"/>
            <a:ext cx="5470525" cy="464723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583679-7C0D-8245-9C6A-10BFC59D4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SA" dirty="0"/>
              <a:t>Afte cleaning the data, it contains of 3440 observation and 6 </a:t>
            </a:r>
            <a:r>
              <a:rPr lang="en-US" dirty="0"/>
              <a:t>features.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88461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2CA748-6F7C-7C49-8962-B5F8E32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03B7C6-7621-FF40-B3CA-E2D7C3AABC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298575" y="2683077"/>
            <a:ext cx="4718050" cy="3065059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4C5A9D-F00D-C442-8D39-9A6DD8891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363795" y="2581729"/>
            <a:ext cx="4353910" cy="3267754"/>
          </a:xfrm>
        </p:spPr>
      </p:pic>
    </p:spTree>
    <p:extLst>
      <p:ext uri="{BB962C8B-B14F-4D97-AF65-F5344CB8AC3E}">
        <p14:creationId xmlns:p14="http://schemas.microsoft.com/office/powerpoint/2010/main" val="202193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2CA748-6F7C-7C49-8962-B5F8E328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(Cont.)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03B7C6-7621-FF40-B3CA-E2D7C3AABC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539103" y="2683077"/>
            <a:ext cx="4236993" cy="3065059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4C5A9D-F00D-C442-8D39-9A6DD8891C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81724" y="2683078"/>
            <a:ext cx="5098185" cy="2852376"/>
          </a:xfrm>
        </p:spPr>
      </p:pic>
    </p:spTree>
    <p:extLst>
      <p:ext uri="{BB962C8B-B14F-4D97-AF65-F5344CB8AC3E}">
        <p14:creationId xmlns:p14="http://schemas.microsoft.com/office/powerpoint/2010/main" val="326758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2E35-BD9B-294F-BE4C-F0633FB8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Trends*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8FBB1C-D3DB-6B4E-80F9-331E9B480B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33914" y="2245770"/>
            <a:ext cx="5982761" cy="2894241"/>
          </a:xfrm>
        </p:spPr>
      </p:pic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BB3EE55B-99A3-3A4B-8677-53B542519F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245770"/>
            <a:ext cx="5194300" cy="35967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460C4-3BA2-6741-9E03-009EAE01AAE9}"/>
              </a:ext>
            </a:extLst>
          </p:cNvPr>
          <p:cNvSpPr txBox="1"/>
          <p:nvPr/>
        </p:nvSpPr>
        <p:spPr>
          <a:xfrm>
            <a:off x="889685" y="6227805"/>
            <a:ext cx="3929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100" dirty="0">
                <a:latin typeface="Helvetica Light" panose="020B0403020202020204" pitchFamily="34" charset="0"/>
              </a:rPr>
              <a:t>*These figures are taken from other source [2]. </a:t>
            </a:r>
          </a:p>
        </p:txBody>
      </p:sp>
    </p:spTree>
    <p:extLst>
      <p:ext uri="{BB962C8B-B14F-4D97-AF65-F5344CB8AC3E}">
        <p14:creationId xmlns:p14="http://schemas.microsoft.com/office/powerpoint/2010/main" val="3968240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FDBEA-AD45-D544-A48E-22AD3B19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Challenges</a:t>
            </a:r>
            <a:endParaRPr lang="en-SA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BFEB-1E8C-5248-B1B6-735C71BA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endParaRPr lang="en-US" dirty="0">
              <a:hlinkClick r:id=""/>
            </a:endParaRPr>
          </a:p>
          <a:p>
            <a:r>
              <a:rPr lang="en-US" dirty="0"/>
              <a:t>Data Availability</a:t>
            </a:r>
          </a:p>
          <a:p>
            <a:r>
              <a:rPr lang="en-US" dirty="0"/>
              <a:t>Time Limit</a:t>
            </a:r>
          </a:p>
          <a:p>
            <a:r>
              <a:rPr lang="en-US" dirty="0"/>
              <a:t>Climate Change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7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1D653-E38A-5F4E-A5E3-AEFCFC13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Future Work &amp; Suggestion</a:t>
            </a: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7" name="Graphic 19" descr="Lightbulb">
            <a:extLst>
              <a:ext uri="{FF2B5EF4-FFF2-40B4-BE49-F238E27FC236}">
                <a16:creationId xmlns:a16="http://schemas.microsoft.com/office/drawing/2014/main" id="{AF14F58D-063D-4EE4-9E04-660E8010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6A411-E616-B146-A394-F46667E2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269511" cy="4709131"/>
          </a:xfrm>
        </p:spPr>
        <p:txBody>
          <a:bodyPr anchor="ctr">
            <a:normAutofit/>
          </a:bodyPr>
          <a:lstStyle/>
          <a:p>
            <a:r>
              <a:rPr lang="en-SA" dirty="0">
                <a:solidFill>
                  <a:srgbClr val="FFFEFF"/>
                </a:solidFill>
              </a:rPr>
              <a:t>Conclusion</a:t>
            </a:r>
            <a:br>
              <a:rPr lang="en-SA" dirty="0">
                <a:solidFill>
                  <a:srgbClr val="FFFEFF"/>
                </a:solidFill>
              </a:rPr>
            </a:br>
            <a:r>
              <a:rPr lang="en-SA" dirty="0">
                <a:solidFill>
                  <a:srgbClr val="FFFEFF"/>
                </a:solidFill>
              </a:rPr>
              <a:t>&amp; </a:t>
            </a:r>
            <a:br>
              <a:rPr lang="en-SA" dirty="0">
                <a:solidFill>
                  <a:srgbClr val="FFFEFF"/>
                </a:solidFill>
              </a:rPr>
            </a:br>
            <a:r>
              <a:rPr lang="en-SA" cap="none" dirty="0">
                <a:solidFill>
                  <a:srgbClr val="FFFEFF"/>
                </a:solidFill>
              </a:rPr>
              <a:t>Take-home Message</a:t>
            </a:r>
            <a:endParaRPr lang="en-SA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6A2B-5782-C84A-B523-3C37177F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sz="2000" b="1" dirty="0"/>
              <a:t>In-depth analysis </a:t>
            </a:r>
            <a:r>
              <a:rPr lang="en-US" sz="2000" dirty="0"/>
              <a:t>of weather extreme records is necessary for developing policies linked with </a:t>
            </a:r>
            <a:r>
              <a:rPr lang="en-US" sz="2000" b="1" dirty="0"/>
              <a:t>future planning </a:t>
            </a:r>
            <a:r>
              <a:rPr lang="en-US" sz="2000" dirty="0"/>
              <a:t>for the </a:t>
            </a:r>
            <a:r>
              <a:rPr lang="en-US" sz="2000" b="1" dirty="0"/>
              <a:t>water and agriculture sectors </a:t>
            </a:r>
            <a:r>
              <a:rPr lang="en-US" sz="2000" dirty="0"/>
              <a:t>in the country.</a:t>
            </a:r>
          </a:p>
          <a:p>
            <a:endParaRPr lang="en-US" sz="2000" dirty="0"/>
          </a:p>
          <a:p>
            <a:r>
              <a:rPr lang="en-US" sz="2000" dirty="0"/>
              <a:t>More importantly, prediction of extreme rainfall will be helpful for preparing for the </a:t>
            </a:r>
            <a:r>
              <a:rPr lang="en-US" sz="2000" b="1" dirty="0"/>
              <a:t>appropriate mitigation measures </a:t>
            </a:r>
            <a:r>
              <a:rPr lang="en-US" sz="2000" dirty="0"/>
              <a:t>and to provide </a:t>
            </a:r>
            <a:r>
              <a:rPr lang="en-US" sz="2000" b="1" dirty="0"/>
              <a:t>disaster resilience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41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7742-CC34-4F4A-ACE8-D154E583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37F4-8270-4543-89D8-33AD79C8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SA" dirty="0"/>
              <a:t>Introduction</a:t>
            </a:r>
          </a:p>
          <a:p>
            <a:pPr marL="306000" lvl="1">
              <a:buFont typeface="Wingdings" pitchFamily="2" charset="2"/>
              <a:buChar char="q"/>
            </a:pPr>
            <a:r>
              <a:rPr lang="en-SA" sz="1800" dirty="0"/>
              <a:t>Extreme Weather Events – Overview</a:t>
            </a:r>
          </a:p>
          <a:p>
            <a:pPr>
              <a:buFont typeface="Wingdings" pitchFamily="2" charset="2"/>
              <a:buChar char="q"/>
            </a:pPr>
            <a:r>
              <a:rPr lang="en-SA" dirty="0"/>
              <a:t>Time Series?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Exploratory Data Analysis</a:t>
            </a:r>
          </a:p>
          <a:p>
            <a:pPr>
              <a:buFont typeface="Wingdings" pitchFamily="2" charset="2"/>
              <a:buChar char="q"/>
            </a:pPr>
            <a:r>
              <a:rPr lang="en-SA" dirty="0"/>
              <a:t>Trends of rainfall events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Challenges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</a:t>
            </a:r>
            <a:r>
              <a:rPr lang="en-SA" dirty="0"/>
              <a:t>uture Work &amp; Suggestion</a:t>
            </a:r>
          </a:p>
          <a:p>
            <a:pPr>
              <a:buFont typeface="Wingdings" pitchFamily="2" charset="2"/>
              <a:buChar char="q"/>
            </a:pPr>
            <a:r>
              <a:rPr lang="en-SA" dirty="0"/>
              <a:t>Conclusion &amp; take-home message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91001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FDBEA-AD45-D544-A48E-22AD3B19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  <a:endParaRPr lang="en-SA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BFEB-1E8C-5248-B1B6-735C71BA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endParaRPr lang="en-US" dirty="0">
              <a:hlinkClick r:id=""/>
            </a:endParaRPr>
          </a:p>
          <a:p>
            <a:r>
              <a:rPr lang="en-US" dirty="0">
                <a:hlinkClick r:id=""/>
              </a:rPr>
              <a:t>[1] Statistical </a:t>
            </a:r>
            <a:r>
              <a:rPr lang="en-US" dirty="0">
                <a:hlinkClick r:id="rId2"/>
              </a:rPr>
              <a:t>Yearbook of 2019 | Issue Number: 55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Almazroui</a:t>
            </a:r>
            <a:r>
              <a:rPr lang="en-US" dirty="0"/>
              <a:t>, M. Rainfall Trends and Extremes in Saudi Arabia in Recent Decades. </a:t>
            </a:r>
            <a:r>
              <a:rPr lang="en-US" i="1" dirty="0"/>
              <a:t>Atmosphere</a:t>
            </a:r>
            <a:r>
              <a:rPr lang="en-US" dirty="0"/>
              <a:t> </a:t>
            </a:r>
            <a:r>
              <a:rPr lang="en-US" b="1" dirty="0"/>
              <a:t>2020</a:t>
            </a:r>
            <a:r>
              <a:rPr lang="en-US" dirty="0"/>
              <a:t>, </a:t>
            </a:r>
            <a:r>
              <a:rPr lang="en-US" i="1" dirty="0"/>
              <a:t>11</a:t>
            </a:r>
            <a:r>
              <a:rPr lang="en-US" dirty="0"/>
              <a:t>, 964. </a:t>
            </a:r>
            <a:r>
              <a:rPr lang="en-US" dirty="0">
                <a:hlinkClick r:id="rId3"/>
              </a:rPr>
              <a:t>https://doi.org/10.3390/atmos11090964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[3] Total Rainfall by Region Station — KAPSARC Data Portal</a:t>
            </a: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Note: These are major references; please check out Notion Page for the list of all valuable resources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7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Content Placeholder 21" descr="A picture containing text&#10;&#10;Description automatically generated">
            <a:extLst>
              <a:ext uri="{FF2B5EF4-FFF2-40B4-BE49-F238E27FC236}">
                <a16:creationId xmlns:a16="http://schemas.microsoft.com/office/drawing/2014/main" id="{972FB75C-52C5-8249-9B0C-21FE0A84EC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7600" y="3345223"/>
            <a:ext cx="6308725" cy="3576173"/>
          </a:xfrm>
        </p:spPr>
      </p:pic>
      <p:pic>
        <p:nvPicPr>
          <p:cNvPr id="16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D968FE31-E8BB-EE47-B912-8ABAADCDA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2616" r="3" b="15230"/>
          <a:stretch/>
        </p:blipFill>
        <p:spPr>
          <a:xfrm>
            <a:off x="7568188" y="583390"/>
            <a:ext cx="4039455" cy="2547081"/>
          </a:xfrm>
          <a:prstGeom prst="rect">
            <a:avLst/>
          </a:prstGeom>
        </p:spPr>
      </p:pic>
      <p:pic>
        <p:nvPicPr>
          <p:cNvPr id="1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2AF18F-F77A-B848-80A4-81CB16377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6" r="1" b="4357"/>
          <a:stretch/>
        </p:blipFill>
        <p:spPr>
          <a:xfrm>
            <a:off x="7661897" y="3685307"/>
            <a:ext cx="4070440" cy="2572190"/>
          </a:xfrm>
          <a:prstGeom prst="rect">
            <a:avLst/>
          </a:prstGeom>
        </p:spPr>
      </p:pic>
      <p:pic>
        <p:nvPicPr>
          <p:cNvPr id="1038" name="Picture 14" descr="Profile photo for Rick">
            <a:extLst>
              <a:ext uri="{FF2B5EF4-FFF2-40B4-BE49-F238E27FC236}">
                <a16:creationId xmlns:a16="http://schemas.microsoft.com/office/drawing/2014/main" id="{FFB724F3-8617-094A-8A94-EC9BDDF4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4" y="625306"/>
            <a:ext cx="2314800" cy="23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file photo for Lujain">
            <a:extLst>
              <a:ext uri="{FF2B5EF4-FFF2-40B4-BE49-F238E27FC236}">
                <a16:creationId xmlns:a16="http://schemas.microsoft.com/office/drawing/2014/main" id="{4805756A-9DAD-B74E-8D56-A6E497F8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163" y="641646"/>
            <a:ext cx="2367085" cy="23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FEE378-B371-844E-A16B-EB1AFA221146}"/>
              </a:ext>
            </a:extLst>
          </p:cNvPr>
          <p:cNvSpPr txBox="1"/>
          <p:nvPr/>
        </p:nvSpPr>
        <p:spPr>
          <a:xfrm>
            <a:off x="345792" y="2979682"/>
            <a:ext cx="26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dirty="0"/>
              <a:t>Professor </a:t>
            </a:r>
            <a:r>
              <a:rPr lang="en-US" b="1" u="sng" dirty="0"/>
              <a:t>Rick </a:t>
            </a:r>
            <a:r>
              <a:rPr lang="en-US" b="1" u="sng" dirty="0" err="1"/>
              <a:t>Scavetta</a:t>
            </a:r>
            <a:endParaRPr lang="en-S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DC3B1-9831-E04B-B603-0AE0E9C61B17}"/>
              </a:ext>
            </a:extLst>
          </p:cNvPr>
          <p:cNvSpPr txBox="1"/>
          <p:nvPr/>
        </p:nvSpPr>
        <p:spPr>
          <a:xfrm>
            <a:off x="4659240" y="2975891"/>
            <a:ext cx="309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TA</a:t>
            </a:r>
            <a:r>
              <a:rPr lang="en-US" b="1" u="sng" dirty="0"/>
              <a:t> </a:t>
            </a:r>
            <a:r>
              <a:rPr lang="en-US" b="1" u="sng" dirty="0" err="1"/>
              <a:t>Lujain</a:t>
            </a:r>
            <a:r>
              <a:rPr lang="en-US" b="1" u="sng" dirty="0"/>
              <a:t> </a:t>
            </a:r>
            <a:r>
              <a:rPr lang="en-US" b="1" u="sng" dirty="0" err="1"/>
              <a:t>Felemban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74560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4DBE47-77F1-B544-831E-00B1928B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89B3F4-014D-8E45-8818-E24D0A209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55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45EA-5D86-BC49-A224-69C117EB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sz="3200" b="1" dirty="0"/>
              <a:t>Introduction</a:t>
            </a:r>
            <a:endParaRPr lang="en-S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4F0A-0D6B-554D-A9E6-E9B5F3DC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SA" sz="2000" dirty="0"/>
              <a:t>What is the trends of total rainfall in Saudi Arabia?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How frequent the extreme rainfall events in Saudi Arabia, is it decreasing or increasing?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Relation between extreme rainfall events and climate change.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SA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5393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7134-B785-D74F-BB25-32D13D5F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cap="none" dirty="0"/>
              <a:t>Extreme Weather Events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06D-169F-4B4F-8846-98F017E7B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Extreme Weather Events  have Severe socio-economic impacts, often resulting in droughts, strong winds, and flash floods, and disrupting the environment, including the human population.</a:t>
            </a:r>
          </a:p>
          <a:p>
            <a:r>
              <a:rPr lang="en-US" sz="2400" dirty="0"/>
              <a:t>An understanding of the rainfall distribution on different timescales is necessary because the amount of rainfall informs projects related to municipal civil works, flood control, agriculture management, and water reservoirs. </a:t>
            </a:r>
          </a:p>
          <a:p>
            <a:r>
              <a:rPr lang="en-US" sz="2400" b="1" dirty="0"/>
              <a:t>Any changes </a:t>
            </a:r>
            <a:r>
              <a:rPr lang="en-US" sz="2400" dirty="0"/>
              <a:t>in the </a:t>
            </a:r>
            <a:r>
              <a:rPr lang="en-US" sz="2400" b="1" dirty="0"/>
              <a:t>frequency</a:t>
            </a:r>
            <a:r>
              <a:rPr lang="en-US" sz="2400" dirty="0"/>
              <a:t> and </a:t>
            </a:r>
            <a:r>
              <a:rPr lang="en-US" sz="2400" b="1" dirty="0"/>
              <a:t>intensity</a:t>
            </a:r>
            <a:r>
              <a:rPr lang="en-US" sz="2400" dirty="0"/>
              <a:t> of such events are of significant interest. 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extreme rainfall </a:t>
            </a:r>
            <a:r>
              <a:rPr lang="en-US" sz="2400" dirty="0"/>
              <a:t>defined as “An event having at least one day accumulated rainfall equal to or above a specific threshold”. </a:t>
            </a:r>
            <a:endParaRPr lang="en-SA" sz="2400" dirty="0"/>
          </a:p>
          <a:p>
            <a:r>
              <a:rPr lang="en-US" sz="2400" dirty="0"/>
              <a:t>The </a:t>
            </a:r>
            <a:r>
              <a:rPr lang="en-US" sz="2400" b="1" dirty="0"/>
              <a:t>threshold</a:t>
            </a:r>
            <a:r>
              <a:rPr lang="en-US" sz="2400" dirty="0"/>
              <a:t> for extreme events that contribute to the total rainfall is defined using percentile values. (above 95 % of the recorded data points).</a:t>
            </a:r>
          </a:p>
        </p:txBody>
      </p:sp>
    </p:spTree>
    <p:extLst>
      <p:ext uri="{BB962C8B-B14F-4D97-AF65-F5344CB8AC3E}">
        <p14:creationId xmlns:p14="http://schemas.microsoft.com/office/powerpoint/2010/main" val="331451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7134-B785-D74F-BB25-32D13D5F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Extreme Weather Events – 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06D-169F-4B4F-8846-98F017E7B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An </a:t>
            </a:r>
            <a:r>
              <a:rPr lang="en-US" sz="2000" b="1" dirty="0"/>
              <a:t>assumption</a:t>
            </a:r>
            <a:r>
              <a:rPr lang="en-US" sz="2000" dirty="0"/>
              <a:t> can be made that these more frequent extreme rainfall events are a </a:t>
            </a:r>
            <a:r>
              <a:rPr lang="en-US" sz="2000" b="1" dirty="0"/>
              <a:t>consequence</a:t>
            </a:r>
            <a:r>
              <a:rPr lang="en-US" sz="2000" dirty="0"/>
              <a:t> of </a:t>
            </a:r>
            <a:r>
              <a:rPr lang="en-US" sz="2000" b="1" dirty="0"/>
              <a:t>global warming</a:t>
            </a:r>
            <a:r>
              <a:rPr lang="en-US" sz="2000" dirty="0"/>
              <a:t>.</a:t>
            </a:r>
          </a:p>
          <a:p>
            <a:r>
              <a:rPr lang="en-US" sz="2000" b="1" dirty="0"/>
              <a:t>Climate change </a:t>
            </a:r>
            <a:r>
              <a:rPr lang="en-US" sz="2000" dirty="0"/>
              <a:t>often appears as an increase in the intensity and frequency of extreme weather events. </a:t>
            </a:r>
          </a:p>
          <a:p>
            <a:r>
              <a:rPr lang="en-US" sz="2000" dirty="0"/>
              <a:t>Additionally, the </a:t>
            </a:r>
            <a:r>
              <a:rPr lang="en-US" sz="2000" b="1" dirty="0"/>
              <a:t>trends</a:t>
            </a:r>
            <a:r>
              <a:rPr lang="en-US" sz="2000" dirty="0"/>
              <a:t> of climate variables in the historical period may be used as </a:t>
            </a:r>
            <a:r>
              <a:rPr lang="en-US" sz="2000" b="1" dirty="0"/>
              <a:t>precursors</a:t>
            </a:r>
            <a:r>
              <a:rPr lang="en-US" sz="2000" dirty="0"/>
              <a:t> of a changing climate.</a:t>
            </a:r>
          </a:p>
          <a:p>
            <a:r>
              <a:rPr lang="en-US" sz="2000" dirty="0"/>
              <a:t>Therefore, the </a:t>
            </a:r>
            <a:r>
              <a:rPr lang="en-US" sz="2000" b="1" dirty="0"/>
              <a:t>assessment of heavy rainfall events </a:t>
            </a:r>
            <a:r>
              <a:rPr lang="en-US" sz="2000" dirty="0"/>
              <a:t>for specific return periods is often mandatory for the appropriate </a:t>
            </a:r>
            <a:r>
              <a:rPr lang="en-US" sz="2000" b="1" dirty="0"/>
              <a:t>design of urban drainage </a:t>
            </a:r>
            <a:r>
              <a:rPr lang="en-US" sz="2000" dirty="0"/>
              <a:t>and </a:t>
            </a:r>
            <a:r>
              <a:rPr lang="en-US" sz="2000" b="1" dirty="0"/>
              <a:t>infrastructure</a:t>
            </a:r>
            <a:r>
              <a:rPr lang="en-US" sz="2000" dirty="0"/>
              <a:t>, as well as for </a:t>
            </a:r>
            <a:r>
              <a:rPr lang="en-US" sz="2000" b="1" dirty="0"/>
              <a:t>long-term planning</a:t>
            </a:r>
            <a:r>
              <a:rPr lang="en-US" sz="2000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5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8295-0812-1246-BE82-DE27EBC9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7B88-6B0B-1743-9407-8639B5B1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39031" cy="3318936"/>
          </a:xfrm>
        </p:spPr>
        <p:txBody>
          <a:bodyPr/>
          <a:lstStyle/>
          <a:p>
            <a:r>
              <a:rPr lang="en-US" dirty="0"/>
              <a:t>Time Series is a set of observations that are collected after regular intervals of time.</a:t>
            </a:r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A4C76-92FE-F64F-B8D6-2F294270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9" y="2556932"/>
            <a:ext cx="4362030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40DE-F75D-2843-AB4D-10B4C9EA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677258"/>
            <a:ext cx="11029615" cy="2147467"/>
          </a:xfrm>
        </p:spPr>
        <p:txBody>
          <a:bodyPr/>
          <a:lstStyle/>
          <a:p>
            <a:pPr algn="ctr"/>
            <a:r>
              <a:rPr lang="en-SA" b="1" dirty="0"/>
              <a:t>Time Series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3DEC-1501-E045-9DE6-3FA759217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59785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76AE-777D-AA4B-9F92-63A7315C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28" y="3215796"/>
            <a:ext cx="3415074" cy="796961"/>
          </a:xfrm>
        </p:spPr>
        <p:txBody>
          <a:bodyPr>
            <a:normAutofit/>
          </a:bodyPr>
          <a:lstStyle/>
          <a:p>
            <a:r>
              <a:rPr lang="en-SA" sz="2000" dirty="0">
                <a:solidFill>
                  <a:srgbClr val="FFFFFF"/>
                </a:solidFill>
              </a:rPr>
              <a:t>The overall long direction of the series. </a:t>
            </a:r>
          </a:p>
        </p:txBody>
      </p:sp>
      <p:pic>
        <p:nvPicPr>
          <p:cNvPr id="7" name="Picture 6" descr="Line chart&#10;&#10;Description automatically generated">
            <a:extLst>
              <a:ext uri="{FF2B5EF4-FFF2-40B4-BE49-F238E27FC236}">
                <a16:creationId xmlns:a16="http://schemas.microsoft.com/office/drawing/2014/main" id="{18896BE0-2FEC-5D44-A7EE-AE6BEFF3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35" y="2382492"/>
            <a:ext cx="3480900" cy="2253882"/>
          </a:xfrm>
          <a:prstGeom prst="rect">
            <a:avLst/>
          </a:prstGeom>
        </p:spPr>
      </p:pic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E63F0168-B4A4-3446-9F2B-56312A50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65" y="2391194"/>
            <a:ext cx="3480901" cy="2236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F9144-D200-A54D-8B12-4F8320E5A09A}"/>
              </a:ext>
            </a:extLst>
          </p:cNvPr>
          <p:cNvSpPr txBox="1"/>
          <p:nvPr/>
        </p:nvSpPr>
        <p:spPr>
          <a:xfrm>
            <a:off x="871076" y="2432070"/>
            <a:ext cx="232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400" b="1" dirty="0">
                <a:solidFill>
                  <a:srgbClr val="FFFFFF"/>
                </a:solidFill>
              </a:rPr>
              <a:t>Trend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9762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B425-B7E1-7A4B-8FBB-AA2B39E2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b="1" dirty="0"/>
              <a:t>Seasonality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F961D6B-EB89-B94B-8680-FCB4B4119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647340"/>
            <a:ext cx="5470525" cy="35633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39D37-278F-A04F-B710-6DC6FBDAD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SA" sz="2000" dirty="0"/>
              <a:t>Occurrs when there is repeated behaviour in the data which occures at regular time interval.</a:t>
            </a:r>
          </a:p>
        </p:txBody>
      </p:sp>
    </p:spTree>
    <p:extLst>
      <p:ext uri="{BB962C8B-B14F-4D97-AF65-F5344CB8AC3E}">
        <p14:creationId xmlns:p14="http://schemas.microsoft.com/office/powerpoint/2010/main" val="2222891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589</Words>
  <Application>Microsoft Macintosh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Gill Sans MT</vt:lpstr>
      <vt:lpstr>HELVETICA LIGHT</vt:lpstr>
      <vt:lpstr>Wingdings</vt:lpstr>
      <vt:lpstr>Wingdings 2</vt:lpstr>
      <vt:lpstr>DividendVTI</vt:lpstr>
      <vt:lpstr>Rainfall Analysis and Prediction In KSA</vt:lpstr>
      <vt:lpstr>Outline</vt:lpstr>
      <vt:lpstr>Introduction</vt:lpstr>
      <vt:lpstr>Extreme Weather Events - Overview</vt:lpstr>
      <vt:lpstr>Extreme Weather Events – Overview (cont.)</vt:lpstr>
      <vt:lpstr>Time Series?</vt:lpstr>
      <vt:lpstr>Time Series Components</vt:lpstr>
      <vt:lpstr>PowerPoint Presentation</vt:lpstr>
      <vt:lpstr>Seasonality</vt:lpstr>
      <vt:lpstr>Cycles</vt:lpstr>
      <vt:lpstr>Random Variation</vt:lpstr>
      <vt:lpstr>Irregularities</vt:lpstr>
      <vt:lpstr>Dataset</vt:lpstr>
      <vt:lpstr>Exploratory Data Analysis</vt:lpstr>
      <vt:lpstr>Exploratory Data Analysis (Cont.)</vt:lpstr>
      <vt:lpstr>Trends*</vt:lpstr>
      <vt:lpstr>Challenges</vt:lpstr>
      <vt:lpstr>Future Work &amp; Suggestion</vt:lpstr>
      <vt:lpstr>Conclusion &amp;  Take-home Message</vt:lpstr>
      <vt:lpstr>References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Rainfall Analysis and Prediction In KSA</dc:title>
  <dc:creator>Microsoft Office User</dc:creator>
  <cp:lastModifiedBy>Microsoft Office User</cp:lastModifiedBy>
  <cp:revision>6</cp:revision>
  <dcterms:created xsi:type="dcterms:W3CDTF">2021-11-18T07:55:47Z</dcterms:created>
  <dcterms:modified xsi:type="dcterms:W3CDTF">2021-11-18T10:38:50Z</dcterms:modified>
</cp:coreProperties>
</file>